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37160"/>
            <a:ext cx="1146017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200">
                <a:solidFill>
                  <a:srgbClr val="1F3864"/>
                </a:solidFill>
              </a:rPr>
              <a:t>Securafy - Organizational Chart</a:t>
            </a:r>
          </a:p>
          <a:p>
            <a:r>
              <a:rPr sz="1200">
                <a:solidFill>
                  <a:srgbClr val="202020"/>
                </a:solidFill>
              </a:rPr>
              <a:t>Current people &amp; reporting lines, July 2026 (reporting lines editable)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998567" y="1005840"/>
            <a:ext cx="2194560" cy="731520"/>
          </a:xfrm>
          <a:prstGeom prst="roundRect">
            <a:avLst/>
          </a:prstGeom>
          <a:solidFill>
            <a:srgbClr val="1F3864"/>
          </a:solidFill>
          <a:ln w="285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FFFFFF"/>
                </a:solidFill>
              </a:rPr>
              <a:t>Randy Hall</a:t>
            </a:r>
          </a:p>
          <a:p>
            <a:pPr algn="ctr"/>
            <a:r>
              <a:rPr sz="900">
                <a:solidFill>
                  <a:srgbClr val="FFFFFF"/>
                </a:solidFill>
              </a:rPr>
              <a:t>CEO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005840"/>
            <a:ext cx="210312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AA6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Finance / Admin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 (owner-operated)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1600200" y="1371600"/>
            <a:ext cx="3398367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9174175" y="1005840"/>
            <a:ext cx="2468880" cy="73152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Securafy Digital Services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New division - Randy (launching)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193127" y="1371600"/>
            <a:ext cx="1981048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998567" y="2286000"/>
            <a:ext cx="2194560" cy="731520"/>
          </a:xfrm>
          <a:prstGeom prst="roundRect">
            <a:avLst/>
          </a:prstGeom>
          <a:solidFill>
            <a:srgbClr val="1F3864"/>
          </a:solidFill>
          <a:ln w="285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FFFFFF"/>
                </a:solidFill>
              </a:rPr>
              <a:t>Rodney</a:t>
            </a:r>
          </a:p>
          <a:p>
            <a:pPr algn="ctr"/>
            <a:r>
              <a:rPr sz="900">
                <a:solidFill>
                  <a:srgbClr val="FFFFFF"/>
                </a:solidFill>
              </a:rPr>
              <a:t>COO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6095847" y="173736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6095847" y="2011680"/>
            <a:ext cx="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6095847" y="201168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868680" y="3657600"/>
            <a:ext cx="210312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Ric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CRO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095847" y="30175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 flipH="1">
            <a:off x="1920240" y="3337560"/>
            <a:ext cx="4175607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920240" y="33375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794760" y="3657600"/>
            <a:ext cx="210312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Jillian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CMO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6095847" y="30175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 flipH="1">
            <a:off x="4846320" y="3337560"/>
            <a:ext cx="1249527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846320" y="33375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629400" y="3657600"/>
            <a:ext cx="210312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Brandon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Support Desk Manager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6095847" y="30175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6095847" y="3337560"/>
            <a:ext cx="1585113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7680960" y="33375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9646919" y="3657600"/>
            <a:ext cx="210312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Reyes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Sr. M365/Azure - Centralized Svcs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6095847" y="30175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6095847" y="3337560"/>
            <a:ext cx="4602633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10698480" y="33375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5760720" y="4937760"/>
            <a:ext cx="182880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Internal Technicians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Onsite (x2)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7680960" y="438912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 flipH="1">
            <a:off x="6675120" y="4663440"/>
            <a:ext cx="100584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6675120" y="466344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7772400" y="4937760"/>
            <a:ext cx="182880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Mission Control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Outsourced Help Desk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680960" y="438912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7680960" y="4663440"/>
            <a:ext cx="100584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8686800" y="466344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7200" y="5943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i="1">
                <a:solidFill>
                  <a:srgbClr val="202020"/>
                </a:solidFill>
              </a:rPr>
              <a:t>Reyes is fully remote (Philippines) - walled off from CJIS/CMMC client environments; US staff cover regulated clients.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37160"/>
            <a:ext cx="1146017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200">
                <a:solidFill>
                  <a:srgbClr val="1F3864"/>
                </a:solidFill>
              </a:rPr>
              <a:t>Accountability Chart - Core MSP / MSSP Division</a:t>
            </a:r>
          </a:p>
          <a:p>
            <a:r>
              <a:rPr sz="1200">
                <a:solidFill>
                  <a:srgbClr val="202020"/>
                </a:solidFill>
              </a:rPr>
              <a:t>Under Rodney (Integrator). Securafy Digital Services is a SEPARATE division - see next slide. Sales / Marketing / Finance are shared.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764127" y="960120"/>
            <a:ext cx="2194560" cy="685800"/>
          </a:xfrm>
          <a:prstGeom prst="roundRect">
            <a:avLst/>
          </a:prstGeom>
          <a:solidFill>
            <a:srgbClr val="1F3864"/>
          </a:solidFill>
          <a:ln w="285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FFFFFF"/>
                </a:solidFill>
              </a:rPr>
              <a:t>Visionary</a:t>
            </a:r>
          </a:p>
          <a:p>
            <a:pPr algn="ctr"/>
            <a:r>
              <a:rPr sz="900">
                <a:solidFill>
                  <a:srgbClr val="FFFFFF"/>
                </a:solidFill>
              </a:rPr>
              <a:t>Randy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33007" y="960120"/>
            <a:ext cx="2194560" cy="685800"/>
          </a:xfrm>
          <a:prstGeom prst="roundRect">
            <a:avLst/>
          </a:prstGeom>
          <a:solidFill>
            <a:srgbClr val="FFE699"/>
          </a:solidFill>
          <a:ln w="285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Integrator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Rodney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94360" y="2286000"/>
            <a:ext cx="265176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Sales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Ric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 flipH="1">
            <a:off x="1920240" y="1965960"/>
            <a:ext cx="4175607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1920240" y="19659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703320" y="2286000"/>
            <a:ext cx="265176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Marketing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Jillian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 flipH="1">
            <a:off x="5029200" y="1965960"/>
            <a:ext cx="1066647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5029200" y="19659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812280" y="2286000"/>
            <a:ext cx="2651760" cy="731520"/>
          </a:xfrm>
          <a:prstGeom prst="roundRect">
            <a:avLst/>
          </a:prstGeom>
          <a:solidFill>
            <a:srgbClr val="FFE699"/>
          </a:solidFill>
          <a:ln w="158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Service Delivery / Operations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Rodney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6095847" y="1965960"/>
            <a:ext cx="2042313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8138160" y="19659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9692640" y="2286000"/>
            <a:ext cx="2377440" cy="7315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Finance / Admin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6095847" y="1965960"/>
            <a:ext cx="4785513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10881360" y="196596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8138160" y="301752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1432407" y="3291840"/>
            <a:ext cx="932688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563727" y="3520440"/>
            <a:ext cx="1737360" cy="822960"/>
          </a:xfrm>
          <a:prstGeom prst="roundRect">
            <a:avLst/>
          </a:prstGeom>
          <a:solidFill>
            <a:srgbClr val="FFE699"/>
          </a:solidFill>
          <a:ln w="158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vCIO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Rodney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1432407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2429103" y="3520440"/>
            <a:ext cx="1737360" cy="822960"/>
          </a:xfrm>
          <a:prstGeom prst="roundRect">
            <a:avLst/>
          </a:prstGeom>
          <a:solidFill>
            <a:srgbClr val="FFE699"/>
          </a:solidFill>
          <a:ln w="158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vCISO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Rodney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3297783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294479" y="3520440"/>
            <a:ext cx="1737360" cy="82296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C00000"/>
                </a:solidFill>
              </a:rPr>
              <a:t>Technology Alignment Mgr</a:t>
            </a:r>
          </a:p>
          <a:p>
            <a:pPr algn="ctr"/>
            <a:r>
              <a:rPr sz="900">
                <a:solidFill>
                  <a:srgbClr val="C00000"/>
                </a:solidFill>
              </a:rPr>
              <a:t>OPEN - to hire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5163159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6159855" y="3520440"/>
            <a:ext cx="1737360" cy="82296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Centralized Services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Reyes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7028535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8025231" y="3520440"/>
            <a:ext cx="1737360" cy="82296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Support Desk Manager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Brandon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8893911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9890607" y="3520440"/>
            <a:ext cx="1737360" cy="82296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C00000"/>
                </a:solidFill>
              </a:rPr>
              <a:t>Design Desk</a:t>
            </a:r>
          </a:p>
          <a:p>
            <a:pPr algn="ctr"/>
            <a:r>
              <a:rPr sz="900">
                <a:solidFill>
                  <a:srgbClr val="C00000"/>
                </a:solidFill>
              </a:rPr>
              <a:t>OPEN - to hire</a:t>
            </a:r>
          </a:p>
        </p:txBody>
      </p:sp>
      <p:cxnSp>
        <p:nvCxnSpPr>
          <p:cNvPr id="35" name="Connector 34"/>
          <p:cNvCxnSpPr/>
          <p:nvPr/>
        </p:nvCxnSpPr>
        <p:spPr>
          <a:xfrm>
            <a:off x="10759287" y="329184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6790791" y="4754880"/>
            <a:ext cx="1965960" cy="68580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Help Desk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Mission Control (outsourced)</a:t>
            </a:r>
          </a:p>
        </p:txBody>
      </p:sp>
      <p:cxnSp>
        <p:nvCxnSpPr>
          <p:cNvPr id="37" name="Connector 36"/>
          <p:cNvCxnSpPr/>
          <p:nvPr/>
        </p:nvCxnSpPr>
        <p:spPr>
          <a:xfrm>
            <a:off x="8893911" y="4343400"/>
            <a:ext cx="0" cy="2057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 37"/>
          <p:cNvCxnSpPr/>
          <p:nvPr/>
        </p:nvCxnSpPr>
        <p:spPr>
          <a:xfrm flipH="1">
            <a:off x="7773771" y="4549140"/>
            <a:ext cx="112014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or 38"/>
          <p:cNvCxnSpPr/>
          <p:nvPr/>
        </p:nvCxnSpPr>
        <p:spPr>
          <a:xfrm>
            <a:off x="7773771" y="4549140"/>
            <a:ext cx="0" cy="2057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9031071" y="4754880"/>
            <a:ext cx="1965960" cy="68580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Professional Services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Tom &amp; Justin (onsite)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8893911" y="4343400"/>
            <a:ext cx="0" cy="2057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 41"/>
          <p:cNvCxnSpPr/>
          <p:nvPr/>
        </p:nvCxnSpPr>
        <p:spPr>
          <a:xfrm>
            <a:off x="8893911" y="4549140"/>
            <a:ext cx="112014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or 42"/>
          <p:cNvCxnSpPr/>
          <p:nvPr/>
        </p:nvCxnSpPr>
        <p:spPr>
          <a:xfrm>
            <a:off x="10014051" y="4549140"/>
            <a:ext cx="0" cy="2057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457200" y="5715000"/>
            <a:ext cx="292608" cy="219456"/>
          </a:xfrm>
          <a:prstGeom prst="roundRect">
            <a:avLst/>
          </a:prstGeom>
          <a:solidFill>
            <a:srgbClr val="FFE699"/>
          </a:solidFill>
          <a:ln w="158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22960" y="5678424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202020"/>
                </a:solidFill>
              </a:rPr>
              <a:t>Held by Rodney (4 seats - overloaded)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193792" y="5715000"/>
            <a:ext cx="292608" cy="219456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559552" y="5678424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202020"/>
                </a:solidFill>
              </a:rPr>
              <a:t>Open - to hire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406640" y="5715000"/>
            <a:ext cx="292608" cy="219456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772400" y="5678424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202020"/>
                </a:solidFill>
              </a:rPr>
              <a:t>Filled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7200" y="6108192"/>
            <a:ext cx="11277295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50" i="1">
                <a:solidFill>
                  <a:srgbClr val="202020"/>
                </a:solidFill>
              </a:rPr>
              <a:t>Rodney sits in 4 seats (Integrator, Operations, vCIO, vCISO); the plan splits these as revenue grows. Help Desk (Mission Control) and Professional Services report to the Support Desk Manager. Centralized Services (Reyes, Philippines) is walled off from CJIS/CMMC clients - US staff cover those.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37160"/>
            <a:ext cx="1146017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200">
                <a:solidFill>
                  <a:srgbClr val="1F3864"/>
                </a:solidFill>
              </a:rPr>
              <a:t>Accountability Chart - Securafy Digital Services Division</a:t>
            </a:r>
          </a:p>
          <a:p>
            <a:r>
              <a:rPr sz="1200">
                <a:solidFill>
                  <a:srgbClr val="202020"/>
                </a:solidFill>
              </a:rPr>
              <a:t>A separate business under Randy (Visionary). Project / design / education services with their own P&amp;L.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41367" y="960120"/>
            <a:ext cx="3108960" cy="685800"/>
          </a:xfrm>
          <a:prstGeom prst="roundRect">
            <a:avLst/>
          </a:prstGeom>
          <a:solidFill>
            <a:srgbClr val="1F3864"/>
          </a:solidFill>
          <a:ln w="285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FFFFFF"/>
                </a:solidFill>
              </a:rPr>
              <a:t>Visionary / Division Head</a:t>
            </a:r>
          </a:p>
          <a:p>
            <a:pPr algn="ctr"/>
            <a:r>
              <a:rPr sz="900">
                <a:solidFill>
                  <a:srgbClr val="FFFFFF"/>
                </a:solidFill>
              </a:rPr>
              <a:t>Randy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084167" y="1965960"/>
            <a:ext cx="4023360" cy="731520"/>
          </a:xfrm>
          <a:prstGeom prst="roundRect">
            <a:avLst/>
          </a:prstGeom>
          <a:solidFill>
            <a:srgbClr val="E2EFDA"/>
          </a:solidFill>
          <a:ln w="285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Securafy Digital Services - Delivery / Operations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  (-&gt; future Division Lead)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6095847" y="1645920"/>
            <a:ext cx="0" cy="32004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6095847" y="2697480"/>
            <a:ext cx="0" cy="5029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1939899" y="3200400"/>
            <a:ext cx="8311896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2599" y="3429000"/>
            <a:ext cx="2514600" cy="86868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AI as a Service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 + Reyes (Azure)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1939899" y="320040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453231" y="3429000"/>
            <a:ext cx="2514600" cy="86868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SharePoint Design Services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 + Reyes (M365)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710531" y="320040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223863" y="3429000"/>
            <a:ext cx="2514600" cy="86868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AI University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7481163" y="320040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8994495" y="3429000"/>
            <a:ext cx="2514600" cy="86868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Website Design Services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Randy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10251795" y="3200400"/>
            <a:ext cx="0" cy="22860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3261207" y="4709160"/>
            <a:ext cx="5669280" cy="54864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AA6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Shared across both divisions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Sales - Ric    |    Marketing - Jillian    |    Finance - Randy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486400"/>
            <a:ext cx="112772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i="1">
                <a:solidFill>
                  <a:srgbClr val="202020"/>
                </a:solidFill>
              </a:rPr>
              <a:t>Randy heads this division as it launches; hire staff and a Division Lead as it scales (don't recreate the single-owner overload). Reyes (MSP Centralized Services) supports SharePoint &amp; AI delivery on M365/Azure - allocate his time across divisions. The offshore / CJIS-CMMC boundary applies to any regulated-client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37160"/>
            <a:ext cx="1146017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2200">
                <a:solidFill>
                  <a:srgbClr val="1F3864"/>
                </a:solidFill>
              </a:rPr>
              <a:t>Accountability Chart - Sales (reports to Ric, CRO)</a:t>
            </a:r>
          </a:p>
          <a:p>
            <a:r>
              <a:rPr sz="1200">
                <a:solidFill>
                  <a:srgbClr val="202020"/>
                </a:solidFill>
              </a:rPr>
              <a:t>The SDR model failed three times. AI is now the appointment engine.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41367" y="960120"/>
            <a:ext cx="3108960" cy="731520"/>
          </a:xfrm>
          <a:prstGeom prst="roundRect">
            <a:avLst/>
          </a:prstGeom>
          <a:solidFill>
            <a:srgbClr val="1F3864"/>
          </a:solidFill>
          <a:ln w="285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FFFFFF"/>
                </a:solidFill>
              </a:rPr>
              <a:t>Sales</a:t>
            </a:r>
          </a:p>
          <a:p>
            <a:pPr algn="ctr"/>
            <a:r>
              <a:rPr sz="900">
                <a:solidFill>
                  <a:srgbClr val="FFFFFF"/>
                </a:solidFill>
              </a:rPr>
              <a:t>Ric (CRO)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6095847" y="1691640"/>
            <a:ext cx="0" cy="36576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1843887" y="2057400"/>
            <a:ext cx="8503920" cy="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63727" y="2331720"/>
            <a:ext cx="2560320" cy="960120"/>
          </a:xfrm>
          <a:prstGeom prst="roundRect">
            <a:avLst/>
          </a:prstGeom>
          <a:solidFill>
            <a:srgbClr val="FFE699"/>
          </a:solidFill>
          <a:ln w="15875"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BDR - Business Development Rep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Ric (dual-hat) - +1 BDR per $25K new MRR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43887" y="205740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398367" y="2331720"/>
            <a:ext cx="2560320" cy="96012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AI Appointment Engine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Replaces the SDR - 10-20 appts/mo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678527" y="205740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233007" y="2331720"/>
            <a:ext cx="2560320" cy="9601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1F38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Account Manager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Renewals &amp; expansion (no new-MRR quota)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513167" y="205740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9067647" y="2331720"/>
            <a:ext cx="2560320" cy="96012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C00000"/>
                </a:solidFill>
              </a:rPr>
              <a:t>Sales Manager</a:t>
            </a:r>
          </a:p>
          <a:p>
            <a:pPr algn="ctr"/>
            <a:r>
              <a:rPr sz="900">
                <a:solidFill>
                  <a:srgbClr val="C00000"/>
                </a:solidFill>
              </a:rPr>
              <a:t>OPEN - future hire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10347807" y="2057400"/>
            <a:ext cx="0" cy="274320"/>
          </a:xfrm>
          <a:prstGeom prst="line">
            <a:avLst/>
          </a:prstGeom>
          <a:ln w="15875">
            <a:solidFill>
              <a:srgbClr val="9AA6B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731520" y="3611880"/>
            <a:ext cx="5120640" cy="777240"/>
          </a:xfrm>
          <a:prstGeom prst="roundRect">
            <a:avLst/>
          </a:prstGeom>
          <a:solidFill>
            <a:srgbClr val="FFFFFF"/>
          </a:solidFill>
          <a:ln w="15875">
            <a:solidFill>
              <a:srgbClr val="9AA6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BDR - scored activity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Quota $6,000/mo | 8-10 FTAs/mo | avg deal &gt;= $3,500 | 3x pipeline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36792" y="3611880"/>
            <a:ext cx="5120640" cy="777240"/>
          </a:xfrm>
          <a:prstGeom prst="roundRect">
            <a:avLst/>
          </a:prstGeom>
          <a:solidFill>
            <a:srgbClr val="E2EFDA"/>
          </a:solidFill>
          <a:ln w="15875">
            <a:solidFill>
              <a:srgbClr val="547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/>
            <a:r>
              <a:rPr b="1" sz="1100">
                <a:solidFill>
                  <a:srgbClr val="202020"/>
                </a:solidFill>
              </a:rPr>
              <a:t>AI engine - scored activity</a:t>
            </a:r>
          </a:p>
          <a:p>
            <a:pPr algn="ctr"/>
            <a:r>
              <a:rPr sz="900">
                <a:solidFill>
                  <a:srgbClr val="202020"/>
                </a:solidFill>
              </a:rPr>
              <a:t>500 scans | 250 report cards | 10-20 appointments booked / month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663440"/>
            <a:ext cx="10725912" cy="1371600"/>
          </a:xfrm>
          <a:prstGeom prst="roundRect">
            <a:avLst/>
          </a:prstGeom>
          <a:solidFill>
            <a:srgbClr val="FDECEA"/>
          </a:solidFill>
          <a:ln w="19050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27000" rIns="127000"/>
          <a:lstStyle/>
          <a:p>
            <a:pPr algn="l"/>
            <a:r>
              <a:rPr b="1" sz="1300">
                <a:solidFill>
                  <a:srgbClr val="C00000"/>
                </a:solidFill>
              </a:rPr>
              <a:t>New MRR  =  FTAs attended  x  Close Ratio  x  Average MRR</a:t>
            </a:r>
          </a:p>
          <a:p>
            <a:pPr algn="l"/>
            <a:r>
              <a:rPr sz="1000">
                <a:solidFill>
                  <a:srgbClr val="202020"/>
                </a:solidFill>
              </a:rPr>
              <a:t>SDR model abandoned: two outsourced firms, a six-month internal team, and 90 days of B2B Rocket all delivered zero appointments. Gartner: AI is rapidly replacing SDRs in IT.</a:t>
            </a:r>
          </a:p>
          <a:p>
            <a:pPr algn="l"/>
            <a:r>
              <a:rPr sz="1000" b="1">
                <a:solidFill>
                  <a:srgbClr val="202020"/>
                </a:solidFill>
              </a:rPr>
              <a:t>ACCOUNTABILITY RULE: "appointments booked per month" gets ONE name. Randy owns tool delivery. Jillian owns appointments booked. Ric owns converting them into MRR.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